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70" r:id="rId9"/>
    <p:sldId id="259" r:id="rId10"/>
    <p:sldId id="271" r:id="rId11"/>
    <p:sldId id="272" r:id="rId12"/>
    <p:sldId id="273" r:id="rId13"/>
    <p:sldId id="274" r:id="rId14"/>
    <p:sldId id="275" r:id="rId15"/>
    <p:sldId id="260" r:id="rId16"/>
    <p:sldId id="261" r:id="rId17"/>
    <p:sldId id="262" r:id="rId18"/>
    <p:sldId id="26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DC"/>
    <a:srgbClr val="FFFF00"/>
    <a:srgbClr val="DEFE47"/>
    <a:srgbClr val="85EBD9"/>
    <a:srgbClr val="05D9E8"/>
    <a:srgbClr val="01012B"/>
    <a:srgbClr val="FF2A6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52C0-BE80-465D-930E-396B1B2EB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1479AB-ACDD-4AAB-9DF2-789C727D2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96739-DB0A-46EA-A9BA-A79D30601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0A140-5C1D-4FD5-9DEE-4513B59CF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A4F38-8A23-4DA3-9B09-F31758102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0819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5EA31-9D06-4911-9872-1CBD44542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7B9EE-80A0-4C3C-8C7F-8E4A94DC8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2040C-10ED-4C0E-8767-416C4E4BC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043D5-3D46-4A10-AACF-EBCD3F78C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AA259-BE41-4DD8-AD2C-B41E93504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4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90FF11-CD43-4E26-8163-E16E09569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54676-6B73-479E-8384-953374142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D76DF-9272-4BAD-89E7-29CC9A3DA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C9F3D-3514-42E0-A9D0-49C0E0BAC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556B7-D1F8-42CC-8B0F-B2930EDEA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828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FD968-B63F-47EF-92E0-F5A3349C7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E3743-7039-4CE5-9033-AF4F61F05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48824-9A0C-4498-84B0-98A6BEC83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C7F3C-A7FA-4459-B51A-7A0987ECE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8BFF9-216A-457A-A07D-C8429D65E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90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D130-9BF0-4F60-AC38-79E722020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2BDAA-8A63-4BC0-9749-E9A9FE88D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8F1C8-AEA1-4C7E-8247-BC3728D3D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F8B9C-489B-49EC-AE6D-0633962A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77502-A227-42D2-8D8C-35695B48C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1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887C-849D-41C8-82C8-0B2207D60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AE56F-12F3-4A61-8238-8DFD08C66D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FCBC63-8B39-42C4-90B0-CA1E27EE5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67E3B2-EF43-4746-BC1D-72B302C63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B7735-5910-4CAC-ACC2-3B5DCD6CB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0C0EA-F80B-4BD6-A530-3BFD6ADF1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059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32931-4493-407A-A708-4D0436F7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D14946-784B-495B-A792-D63B2F397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AB0179-7F8E-4486-9CC3-4BA9A598A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26B232-77C2-4883-9CEC-1E342D5879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A18AB-2700-4765-B852-7E8872DB07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67E953-64DF-4E50-B931-80234F06F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7DFC3-F85E-47ED-8431-9D22335D5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C2320E-5118-4E21-B915-A7BBC831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45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26FD-9C76-4318-A1D1-451787836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81F4E6-3B2B-4863-BC47-CC7FC6893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794420-7F46-4B3A-BF70-810833F95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161F68-2971-4702-A5AC-B1789832C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48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C7EBB9-0311-494B-87A6-2C831E013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117AEB-4A23-4B4B-A500-B513E19FA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947942-BF55-43F2-82C5-30966644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02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B7870-C31A-4F50-96D3-E9650889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745EA-7A9D-4194-8C2B-3AF28B250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3464A8-180E-497C-B542-490A4371A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E712A8-34EA-445F-936D-545DCCB8A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F1BCD-FE56-47C7-B1B0-0A6CC73C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7DDD4-CBC5-4EE2-A04A-C35C882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99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BBA7-F00E-434F-A5BD-639B15C0B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DA239D-EF9F-4A2A-85A6-61BD5CFD9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2F150-7494-4CAD-9DB6-FF3D8476C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68FEC-0008-418D-8984-8144695F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C533F-3625-403D-A419-F08D7AB5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B64371-25B5-49B4-862B-B2914220C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78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BA26AF-7B16-4B82-839B-612BFB38A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F27E0-7AE8-450E-A731-3581C488D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1D778-05B3-4334-8010-570265BEF7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A4963-AFF5-4CAE-8DEE-701D7BEEEDEF}" type="datetimeFigureOut">
              <a:rPr lang="zh-CN" altLang="en-US" smtClean="0"/>
              <a:t>2020/5/17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8CA95-AA69-4B1A-9C17-338D7070B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A6626-312C-4209-A0E3-47FA2B2F2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81BA5-DFBB-49EC-B651-6600F6C812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549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86475-2F08-4F0C-97BA-BA95995F8C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8800" dirty="0">
                <a:solidFill>
                  <a:srgbClr val="DEFE47"/>
                </a:solidFill>
                <a:latin typeface="Prisma" panose="02000400000000000000" pitchFamily="2" charset="0"/>
              </a:rPr>
              <a:t>Gobang 2077</a:t>
            </a:r>
            <a:endParaRPr lang="zh-CN" altLang="en-US" sz="8800" dirty="0">
              <a:solidFill>
                <a:srgbClr val="DEFE47"/>
              </a:solidFill>
              <a:latin typeface="Prisma" panose="020004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577B7-4370-45F6-9164-713E1C7EE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FF2A6D"/>
                </a:solidFill>
                <a:latin typeface="Netron"/>
              </a:rPr>
              <a:t>Star Chen &amp; William Zhang</a:t>
            </a:r>
            <a:endParaRPr lang="zh-CN" altLang="en-US" sz="2800" dirty="0">
              <a:solidFill>
                <a:srgbClr val="FF2A6D"/>
              </a:solidFill>
              <a:latin typeface="Netron"/>
            </a:endParaRPr>
          </a:p>
        </p:txBody>
      </p:sp>
    </p:spTree>
    <p:extLst>
      <p:ext uri="{BB962C8B-B14F-4D97-AF65-F5344CB8AC3E}">
        <p14:creationId xmlns:p14="http://schemas.microsoft.com/office/powerpoint/2010/main" val="3222729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Import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the game module into the client_state_machine.py</a:t>
            </a:r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2FAD42-1552-4D5C-A9CE-696266D2C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6" t="24652" r="80979" b="71684"/>
          <a:stretch/>
        </p:blipFill>
        <p:spPr>
          <a:xfrm>
            <a:off x="838200" y="2637150"/>
            <a:ext cx="4384249" cy="6315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59F883-8CF0-404F-8CCC-CADA1A3258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75" t="50000" r="43711" b="25773"/>
          <a:stretch/>
        </p:blipFill>
        <p:spPr>
          <a:xfrm>
            <a:off x="838200" y="3429000"/>
            <a:ext cx="10707397" cy="295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15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7875" y="1825625"/>
            <a:ext cx="3520126" cy="4351338"/>
          </a:xfrm>
        </p:spPr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Server receive issue, conflict with game loop </a:t>
            </a:r>
          </a:p>
          <a:p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– using threading</a:t>
            </a:r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CCA166-66A2-4B38-9097-18CE6888C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10" t="55670" r="57320" b="29622"/>
          <a:stretch/>
        </p:blipFill>
        <p:spPr>
          <a:xfrm>
            <a:off x="956428" y="1825625"/>
            <a:ext cx="6759018" cy="16858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5C4BB2-B7B4-4C17-8D12-E43EC79BE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87" t="27834" r="51308" b="44929"/>
          <a:stretch/>
        </p:blipFill>
        <p:spPr>
          <a:xfrm>
            <a:off x="956428" y="3646377"/>
            <a:ext cx="7051447" cy="270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60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Main game design: </a:t>
            </a: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Game logic – Created a 2d matrix for the board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CF1D1-063B-470B-9AC7-375EFE9A1D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51" t="36551" r="55232" b="45979"/>
          <a:stretch/>
        </p:blipFill>
        <p:spPr>
          <a:xfrm>
            <a:off x="838200" y="2996856"/>
            <a:ext cx="7229966" cy="2046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B7D165-DAD5-43AD-97DD-991AA8EDE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61" t="40687" r="66675" b="51066"/>
          <a:stretch/>
        </p:blipFill>
        <p:spPr>
          <a:xfrm>
            <a:off x="838200" y="5327347"/>
            <a:ext cx="5769366" cy="116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394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Main game design: </a:t>
            </a: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Played one move after another – Initialize the </a:t>
            </a:r>
            <a:r>
              <a:rPr lang="en-US" altLang="zh-CN" dirty="0" err="1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my_turn</a:t>
            </a:r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 state, a Boolean switch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AA338A-AF36-49C1-ABBB-2B66260342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29" t="64742" r="72165" b="25224"/>
          <a:stretch/>
        </p:blipFill>
        <p:spPr>
          <a:xfrm>
            <a:off x="924612" y="3589255"/>
            <a:ext cx="3459897" cy="11029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74E117-6797-4D86-8BED-4553433FBB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35" t="64295" r="73402" b="28557"/>
          <a:stretch/>
        </p:blipFill>
        <p:spPr>
          <a:xfrm>
            <a:off x="933253" y="5171257"/>
            <a:ext cx="3442616" cy="10057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965872-9718-4DB2-8115-004DD9999C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24" t="45361" r="63967" b="27423"/>
          <a:stretch/>
        </p:blipFill>
        <p:spPr>
          <a:xfrm>
            <a:off x="5519256" y="3429000"/>
            <a:ext cx="5091016" cy="289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921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Main game design: </a:t>
            </a: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Synchronizing – Passes the socket of the user: </a:t>
            </a:r>
            <a:r>
              <a:rPr lang="en-US" altLang="zh-CN" dirty="0" err="1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self.s</a:t>
            </a:r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 on initialization of the game</a:t>
            </a:r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0EC97-1B51-456B-9875-3684BB66C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35" t="64742" r="46186" b="27560"/>
          <a:stretch/>
        </p:blipFill>
        <p:spPr>
          <a:xfrm>
            <a:off x="838200" y="3380318"/>
            <a:ext cx="9198492" cy="9556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F73386-B39F-42E8-9815-58CF41BAF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80" t="58420" r="46496" b="33883"/>
          <a:stretch/>
        </p:blipFill>
        <p:spPr>
          <a:xfrm>
            <a:off x="3015792" y="5683005"/>
            <a:ext cx="9010114" cy="9556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7EA135-76CD-45AC-A45D-1EC6F4BC25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51" t="71065" r="78737" b="19653"/>
          <a:stretch/>
        </p:blipFill>
        <p:spPr>
          <a:xfrm>
            <a:off x="3015792" y="4438460"/>
            <a:ext cx="2452396" cy="1142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F68E2E-BF79-4589-9E51-4D9180042F0C}"/>
              </a:ext>
            </a:extLst>
          </p:cNvPr>
          <p:cNvSpPr txBox="1"/>
          <p:nvPr/>
        </p:nvSpPr>
        <p:spPr>
          <a:xfrm>
            <a:off x="538117" y="4764296"/>
            <a:ext cx="2375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In __</a:t>
            </a:r>
            <a:r>
              <a:rPr lang="en-US" altLang="zh-CN" sz="2400" dirty="0" err="1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init</a:t>
            </a:r>
            <a:r>
              <a:rPr lang="en-US" altLang="zh-CN" sz="2400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__():</a:t>
            </a:r>
            <a:endParaRPr lang="zh-CN" altLang="en-US" sz="2400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15836F-FBE3-4DDD-A173-D3DE23FD2765}"/>
              </a:ext>
            </a:extLst>
          </p:cNvPr>
          <p:cNvSpPr txBox="1"/>
          <p:nvPr/>
        </p:nvSpPr>
        <p:spPr>
          <a:xfrm>
            <a:off x="538117" y="5576797"/>
            <a:ext cx="2375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dirty="0"/>
              <a:t>In  </a:t>
            </a:r>
            <a:r>
              <a:rPr lang="en-US" altLang="zh-CN" dirty="0" err="1"/>
              <a:t>on_loop</a:t>
            </a:r>
            <a:r>
              <a:rPr lang="en-US" altLang="zh-CN" dirty="0"/>
              <a:t>() and </a:t>
            </a:r>
            <a:r>
              <a:rPr lang="en-US" altLang="zh-CN" dirty="0" err="1"/>
              <a:t>on_event</a:t>
            </a:r>
            <a:r>
              <a:rPr lang="en-US" altLang="zh-CN" dirty="0"/>
              <a:t>():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047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8F2F1-2D3B-40BB-8A34-2F2D0C20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Live show case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D144B-B224-487E-81DF-83ADA6411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A simple working demo of our code:</a:t>
            </a:r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586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0B505-C575-45E1-94ED-B61579964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Visual Design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1D529-970D-4E7F-A2ED-93F0EFE20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Color – Cyberpunk color palette</a:t>
            </a:r>
          </a:p>
          <a:p>
            <a:endParaRPr lang="en-US" altLang="zh-CN" i="1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endParaRPr lang="en-US" altLang="zh-CN" i="1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r>
              <a:rPr lang="en-US" altLang="zh-CN" i="1" dirty="0">
                <a:solidFill>
                  <a:srgbClr val="FFFF00"/>
                </a:solidFill>
                <a:latin typeface="Inconsolata" panose="00000509000000000000" pitchFamily="49" charset="0"/>
              </a:rPr>
              <a:t>Cyberpunk 2077</a:t>
            </a:r>
          </a:p>
          <a:p>
            <a:endParaRPr lang="en-US" altLang="zh-CN" i="1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endParaRPr lang="en-US" altLang="zh-CN" i="1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==&gt;</a:t>
            </a:r>
            <a:r>
              <a:rPr lang="en-US" altLang="zh-CN" i="1" dirty="0">
                <a:solidFill>
                  <a:srgbClr val="85EBD9"/>
                </a:solidFill>
                <a:latin typeface="Inconsolata" panose="00000509000000000000" pitchFamily="49" charset="0"/>
              </a:rPr>
              <a:t> </a:t>
            </a:r>
            <a:r>
              <a:rPr lang="en-US" altLang="zh-CN" dirty="0">
                <a:solidFill>
                  <a:srgbClr val="DEFE47"/>
                </a:solidFill>
                <a:latin typeface="Inconsolata" panose="00000509000000000000" pitchFamily="49" charset="0"/>
              </a:rPr>
              <a:t>Gobang 2077</a:t>
            </a:r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!</a:t>
            </a:r>
          </a:p>
          <a:p>
            <a:endParaRPr lang="zh-CN" altLang="en-US" i="1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1D80D-0A3D-4C00-926A-34574DC28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356" y="365125"/>
            <a:ext cx="5002876" cy="29624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557108-F6F4-41F8-B380-F3EE42B7B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729" y="3629219"/>
            <a:ext cx="5426503" cy="30524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5E55A0-1E78-42E2-A4BB-00AECE97E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391" y="2511379"/>
            <a:ext cx="5150176" cy="28969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D6F9CC-2272-4FD7-812C-72D1937AB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9117" y="1320376"/>
            <a:ext cx="4913611" cy="276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82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02738-55EC-4D9A-BB2C-BC69D59F8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Comments &amp; Possible Improvements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035FE-7BA3-4B15-B9B4-CC6C5F445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Good implementation of OOP &amp; Threading</a:t>
            </a:r>
          </a:p>
          <a:p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Issue with the multi-threading: </a:t>
            </a:r>
            <a:r>
              <a:rPr lang="en-US" altLang="zh-CN" dirty="0" err="1">
                <a:solidFill>
                  <a:srgbClr val="85EBD9"/>
                </a:solidFill>
                <a:latin typeface="Inconsolata" panose="00000509000000000000" pitchFamily="49" charset="0"/>
              </a:rPr>
              <a:t>myrecv</a:t>
            </a:r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() cannot be properly stopped ==&gt; jamming the server</a:t>
            </a:r>
          </a:p>
          <a:p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</a:endParaRPr>
          </a:p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</a:rPr>
              <a:t>Add an AI to play with</a:t>
            </a:r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61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96C6F-AD0A-477A-8ACE-50B56BEE9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62" y="3067197"/>
            <a:ext cx="10515600" cy="2852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85EBD9"/>
                </a:solidFill>
                <a:latin typeface="Prisma" panose="02000400000000000000" pitchFamily="2" charset="0"/>
              </a:rPr>
              <a:t>Thanks for Watching!</a:t>
            </a:r>
            <a:endParaRPr lang="zh-CN" altLang="en-US" dirty="0">
              <a:solidFill>
                <a:srgbClr val="85EBD9"/>
              </a:solidFill>
              <a:latin typeface="Prisma" panose="02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3D0D6-9331-427E-A5EA-91A2FE742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Motivation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5B42A-8BEA-4A28-913E-75324FF3051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wrap="square" rtlCol="0">
            <a:spAutoFit/>
          </a:bodyPr>
          <a:lstStyle/>
          <a:p>
            <a:pPr marL="0"/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Game lovers.</a:t>
            </a:r>
          </a:p>
          <a:p>
            <a:pPr marL="0"/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A bit of competitivity and a bit of casualness.</a:t>
            </a:r>
          </a:p>
          <a:p>
            <a:pPr marL="0"/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The current chat system is still limited and boring.</a:t>
            </a:r>
          </a:p>
          <a:p>
            <a:pPr marL="0"/>
            <a:endParaRPr lang="en-US" altLang="zh-CN" dirty="0">
              <a:solidFill>
                <a:srgbClr val="85EBD9"/>
              </a:solidFill>
              <a:latin typeface="Inconsolata" panose="00000509000000000000" pitchFamily="49" charset="0"/>
              <a:ea typeface="Inconsolata" panose="00000509000000000000" pitchFamily="49" charset="0"/>
            </a:endParaRPr>
          </a:p>
          <a:p>
            <a:pPr marL="0"/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TADA! A Gobang Game!</a:t>
            </a:r>
          </a:p>
          <a:p>
            <a:pPr marL="0"/>
            <a:endParaRPr lang="zh-CN" altLang="en-US" dirty="0">
              <a:solidFill>
                <a:srgbClr val="85EBD9"/>
              </a:solidFill>
              <a:latin typeface="Inconsolata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49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CC3AE5-373A-430A-97BE-379E7D99A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224" t="46217" r="29609" b="31902"/>
          <a:stretch/>
        </p:blipFill>
        <p:spPr>
          <a:xfrm>
            <a:off x="838200" y="1690688"/>
            <a:ext cx="6813573" cy="2256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C4D9B3-4AF0-425A-A2D2-68731CA4521E}"/>
              </a:ext>
            </a:extLst>
          </p:cNvPr>
          <p:cNvSpPr txBox="1"/>
          <p:nvPr/>
        </p:nvSpPr>
        <p:spPr>
          <a:xfrm>
            <a:off x="838201" y="4157221"/>
            <a:ext cx="4374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g + peer name</a:t>
            </a:r>
            <a:endParaRPr lang="zh-CN" altLang="en-US" sz="2800" dirty="0">
              <a:solidFill>
                <a:srgbClr val="FFCCD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B60D9D-EE4E-496D-AF3F-E52B0CAFD907}"/>
              </a:ext>
            </a:extLst>
          </p:cNvPr>
          <p:cNvSpPr txBox="1"/>
          <p:nvPr/>
        </p:nvSpPr>
        <p:spPr>
          <a:xfrm>
            <a:off x="838200" y="5010937"/>
            <a:ext cx="4374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Peer unavailable? </a:t>
            </a:r>
          </a:p>
          <a:p>
            <a:r>
              <a:rPr lang="en-US" altLang="zh-CN" sz="2800" dirty="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The server would show:</a:t>
            </a:r>
            <a:endParaRPr lang="zh-CN" altLang="en-US" sz="2800" dirty="0">
              <a:solidFill>
                <a:srgbClr val="FFCCDC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028F47-32DF-438D-9212-958CACAB51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85" t="51134" r="53144" b="22061"/>
          <a:stretch/>
        </p:blipFill>
        <p:spPr>
          <a:xfrm>
            <a:off x="5318639" y="3995930"/>
            <a:ext cx="6276330" cy="271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3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D7C67-2788-430E-A149-3EA98E1B7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36" t="26621" r="25612" b="36770"/>
          <a:stretch/>
        </p:blipFill>
        <p:spPr>
          <a:xfrm>
            <a:off x="838200" y="1825625"/>
            <a:ext cx="9888787" cy="37674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80D5B6-12BA-4CA6-9768-2B3637748D24}"/>
              </a:ext>
            </a:extLst>
          </p:cNvPr>
          <p:cNvSpPr txBox="1"/>
          <p:nvPr/>
        </p:nvSpPr>
        <p:spPr>
          <a:xfrm>
            <a:off x="838200" y="5727994"/>
            <a:ext cx="10215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sz="2800" dirty="0">
                <a:solidFill>
                  <a:srgbClr val="FFCCDC"/>
                </a:solidFill>
              </a:rPr>
              <a:t>the server would inform which color the user is assigned</a:t>
            </a:r>
            <a:endParaRPr lang="zh-CN" altLang="en-US" sz="2800" dirty="0">
              <a:solidFill>
                <a:srgbClr val="FFCC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50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D36CFA-92AD-4B09-A9F0-DFAF3E9249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1" t="11273" r="6211" b="8453"/>
          <a:stretch/>
        </p:blipFill>
        <p:spPr>
          <a:xfrm>
            <a:off x="1328393" y="1493330"/>
            <a:ext cx="9134573" cy="470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F52421-15C2-4D22-BE6D-21EE33F1F708}"/>
              </a:ext>
            </a:extLst>
          </p:cNvPr>
          <p:cNvSpPr txBox="1"/>
          <p:nvPr/>
        </p:nvSpPr>
        <p:spPr>
          <a:xfrm>
            <a:off x="5247387" y="2630357"/>
            <a:ext cx="2727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sz="4000" dirty="0">
                <a:solidFill>
                  <a:srgbClr val="FFCCDC"/>
                </a:solidFill>
              </a:rPr>
              <a:t>Your Color</a:t>
            </a:r>
            <a:endParaRPr lang="zh-CN" altLang="en-US" sz="4000" dirty="0">
              <a:solidFill>
                <a:srgbClr val="FFCCDC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869B11F-6A42-4DE1-8975-9F777EB2EAD5}"/>
              </a:ext>
            </a:extLst>
          </p:cNvPr>
          <p:cNvCxnSpPr/>
          <p:nvPr/>
        </p:nvCxnSpPr>
        <p:spPr>
          <a:xfrm flipV="1">
            <a:off x="7786540" y="2139885"/>
            <a:ext cx="980388" cy="504000"/>
          </a:xfrm>
          <a:prstGeom prst="straightConnector1">
            <a:avLst/>
          </a:prstGeom>
          <a:ln w="57150">
            <a:solidFill>
              <a:srgbClr val="FFCCD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4989FBD-62FB-4DD7-B9F2-1E749DA0AF1F}"/>
              </a:ext>
            </a:extLst>
          </p:cNvPr>
          <p:cNvCxnSpPr/>
          <p:nvPr/>
        </p:nvCxnSpPr>
        <p:spPr>
          <a:xfrm flipH="1" flipV="1">
            <a:off x="5147035" y="2045616"/>
            <a:ext cx="414779" cy="584741"/>
          </a:xfrm>
          <a:prstGeom prst="straightConnector1">
            <a:avLst/>
          </a:prstGeom>
          <a:ln w="57150">
            <a:solidFill>
              <a:srgbClr val="FFCCD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1742C8-121D-49DB-835D-826955965A18}"/>
              </a:ext>
            </a:extLst>
          </p:cNvPr>
          <p:cNvSpPr txBox="1"/>
          <p:nvPr/>
        </p:nvSpPr>
        <p:spPr>
          <a:xfrm>
            <a:off x="2176317" y="2459504"/>
            <a:ext cx="19470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dirty="0">
                <a:solidFill>
                  <a:srgbClr val="85EBD9"/>
                </a:solidFill>
              </a:rPr>
              <a:t>Your Player Number</a:t>
            </a:r>
            <a:endParaRPr lang="zh-CN" altLang="en-US" dirty="0">
              <a:solidFill>
                <a:srgbClr val="85EBD9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BAFB7B8-AD92-4BA6-95FB-2F2282E6C23A}"/>
              </a:ext>
            </a:extLst>
          </p:cNvPr>
          <p:cNvCxnSpPr/>
          <p:nvPr/>
        </p:nvCxnSpPr>
        <p:spPr>
          <a:xfrm flipH="1" flipV="1">
            <a:off x="1602557" y="2045616"/>
            <a:ext cx="518474" cy="598269"/>
          </a:xfrm>
          <a:prstGeom prst="straightConnector1">
            <a:avLst/>
          </a:prstGeom>
          <a:ln w="57150">
            <a:solidFill>
              <a:srgbClr val="85EBD9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7E8C9D-F479-455A-8240-69E346A8C316}"/>
              </a:ext>
            </a:extLst>
          </p:cNvPr>
          <p:cNvCxnSpPr>
            <a:cxnSpLocks/>
          </p:cNvCxnSpPr>
          <p:nvPr/>
        </p:nvCxnSpPr>
        <p:spPr>
          <a:xfrm flipV="1">
            <a:off x="3582435" y="1970202"/>
            <a:ext cx="2485462" cy="1014098"/>
          </a:xfrm>
          <a:prstGeom prst="straightConnector1">
            <a:avLst/>
          </a:prstGeom>
          <a:ln w="57150">
            <a:solidFill>
              <a:srgbClr val="85EBD9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918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58D844-7C00-420F-A775-9997910AD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9" t="10863" r="7164" b="8496"/>
          <a:stretch/>
        </p:blipFill>
        <p:spPr>
          <a:xfrm>
            <a:off x="1790307" y="1587659"/>
            <a:ext cx="7466815" cy="39089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E36BF0-71EE-4F8A-B8B6-9E13256907D5}"/>
              </a:ext>
            </a:extLst>
          </p:cNvPr>
          <p:cNvSpPr txBox="1"/>
          <p:nvPr/>
        </p:nvSpPr>
        <p:spPr>
          <a:xfrm>
            <a:off x="1337820" y="5646654"/>
            <a:ext cx="8785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sz="3200" dirty="0">
                <a:solidFill>
                  <a:srgbClr val="FFCCDC"/>
                </a:solidFill>
              </a:rPr>
              <a:t>Plays just like a traditional Gobang game!</a:t>
            </a:r>
            <a:endParaRPr lang="zh-CN" altLang="en-US" sz="3200" dirty="0">
              <a:solidFill>
                <a:srgbClr val="FFCC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442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2B318-889A-43C4-849F-474EF00EDB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3" t="10859" r="6212" b="8591"/>
          <a:stretch/>
        </p:blipFill>
        <p:spPr>
          <a:xfrm>
            <a:off x="1847653" y="1571028"/>
            <a:ext cx="7484884" cy="3861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B25ED8-AF62-4834-A2AC-E6DF99E9CA9A}"/>
              </a:ext>
            </a:extLst>
          </p:cNvPr>
          <p:cNvSpPr txBox="1"/>
          <p:nvPr/>
        </p:nvSpPr>
        <p:spPr>
          <a:xfrm>
            <a:off x="1847653" y="5693790"/>
            <a:ext cx="5825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dirty="0"/>
              <a:t>On detecting winning….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2613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CD41-5DA3-49D8-929B-FF590CB3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Structure of the App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26D2B-8A3A-446A-8801-CE624F581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9" t="39725" r="12319" b="34570"/>
          <a:stretch/>
        </p:blipFill>
        <p:spPr>
          <a:xfrm>
            <a:off x="838200" y="1690688"/>
            <a:ext cx="10691103" cy="22718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4FC823-39E0-458A-8F24-1FB68AED0DB2}"/>
              </a:ext>
            </a:extLst>
          </p:cNvPr>
          <p:cNvSpPr txBox="1"/>
          <p:nvPr/>
        </p:nvSpPr>
        <p:spPr>
          <a:xfrm>
            <a:off x="838200" y="4334004"/>
            <a:ext cx="93427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FFCCDC"/>
                </a:solidFill>
                <a:latin typeface="Inconsolata" panose="00000509000000000000" pitchFamily="49" charset="0"/>
                <a:ea typeface="Inconsolata" panose="00000509000000000000" pitchFamily="49" charset="0"/>
              </a:defRPr>
            </a:lvl1pPr>
          </a:lstStyle>
          <a:p>
            <a:r>
              <a:rPr lang="en-US" altLang="zh-CN" dirty="0"/>
              <a:t>On pressing ‘Q’, both of the user would quit and return to the main chat room.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5643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0897F-66B5-400F-B099-20EE3052D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>
                <a:solidFill>
                  <a:srgbClr val="DEFE47"/>
                </a:solidFill>
                <a:latin typeface="Netron" panose="02000500000000000000" pitchFamily="50" charset="0"/>
              </a:rPr>
              <a:t>Explanation </a:t>
            </a:r>
            <a:r>
              <a:rPr lang="en-US" altLang="zh-CN" dirty="0">
                <a:solidFill>
                  <a:srgbClr val="DEFE47"/>
                </a:solidFill>
                <a:latin typeface="Netron" panose="02000500000000000000" pitchFamily="50" charset="0"/>
              </a:rPr>
              <a:t>of approach</a:t>
            </a:r>
            <a:endParaRPr lang="zh-CN" altLang="en-US" dirty="0">
              <a:solidFill>
                <a:srgbClr val="DEFE47"/>
              </a:solidFill>
              <a:latin typeface="Netron" panose="020005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FC98A-14A1-4343-B141-A2E4524CC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0359" y="1690688"/>
            <a:ext cx="3790361" cy="692363"/>
          </a:xfrm>
        </p:spPr>
        <p:txBody>
          <a:bodyPr/>
          <a:lstStyle/>
          <a:p>
            <a:r>
              <a:rPr lang="en-US" altLang="zh-CN" dirty="0">
                <a:solidFill>
                  <a:srgbClr val="85EBD9"/>
                </a:solidFill>
                <a:latin typeface="Inconsolata" panose="00000509000000000000" pitchFamily="49" charset="0"/>
                <a:ea typeface="Inconsolata" panose="00000509000000000000" pitchFamily="49" charset="0"/>
              </a:rPr>
              <a:t>Utilize OOP</a:t>
            </a:r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8B9619-2AD3-4904-97A8-744A136EB5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9931" r="62113" b="42405"/>
          <a:stretch/>
        </p:blipFill>
        <p:spPr>
          <a:xfrm>
            <a:off x="725079" y="1614289"/>
            <a:ext cx="5642939" cy="48785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CC468F-C2E1-49D6-8587-1B1B2CB0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57733" r="69691" b="9930"/>
          <a:stretch/>
        </p:blipFill>
        <p:spPr>
          <a:xfrm>
            <a:off x="6598765" y="2570276"/>
            <a:ext cx="5053551" cy="392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09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291</Words>
  <Application>Microsoft Office PowerPoint</Application>
  <PresentationFormat>Widescreen</PresentationFormat>
  <Paragraphs>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等线</vt:lpstr>
      <vt:lpstr>等线 Light</vt:lpstr>
      <vt:lpstr>Arial</vt:lpstr>
      <vt:lpstr>Inconsolata</vt:lpstr>
      <vt:lpstr>Netron</vt:lpstr>
      <vt:lpstr>Prisma</vt:lpstr>
      <vt:lpstr>Office Theme</vt:lpstr>
      <vt:lpstr>Gobang 2077</vt:lpstr>
      <vt:lpstr>Motivation</vt:lpstr>
      <vt:lpstr>Structure of the App</vt:lpstr>
      <vt:lpstr>Structure of the App</vt:lpstr>
      <vt:lpstr>Structure of the App</vt:lpstr>
      <vt:lpstr>Structure of the App</vt:lpstr>
      <vt:lpstr>Structure of the App</vt:lpstr>
      <vt:lpstr>Structure of the App</vt:lpstr>
      <vt:lpstr>Explanation of approach</vt:lpstr>
      <vt:lpstr>Explanation of approach</vt:lpstr>
      <vt:lpstr>Explanation of approach</vt:lpstr>
      <vt:lpstr>Explanation of approach</vt:lpstr>
      <vt:lpstr>Explanation of approach</vt:lpstr>
      <vt:lpstr>Explanation of approach</vt:lpstr>
      <vt:lpstr>Live show case</vt:lpstr>
      <vt:lpstr>Visual Design</vt:lpstr>
      <vt:lpstr>Comments &amp; Possible Improvements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Gobang 2077</dc:title>
  <dc:creator>张 成瑜</dc:creator>
  <cp:lastModifiedBy>张 成瑜</cp:lastModifiedBy>
  <cp:revision>60</cp:revision>
  <dcterms:created xsi:type="dcterms:W3CDTF">2020-05-17T14:06:33Z</dcterms:created>
  <dcterms:modified xsi:type="dcterms:W3CDTF">2020-05-17T16:30:57Z</dcterms:modified>
</cp:coreProperties>
</file>

<file path=docProps/thumbnail.jpeg>
</file>